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4E69C-2255-4449-B6B4-A219D09F5736}" type="datetimeFigureOut">
              <a:rPr lang="nl-NL" smtClean="0"/>
              <a:pPr/>
              <a:t>8-7-2015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AEDC6-7484-5E45-9E71-EAC93923AB6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Deze dia’s kunnen bewerkt en/of gebruikt worden om het onderwerp</a:t>
            </a:r>
            <a:r>
              <a:rPr lang="nl-NL" baseline="0" dirty="0" smtClean="0"/>
              <a:t> ‘Pijn bij dementie’ toe te lichten; bij vragen </a:t>
            </a:r>
            <a:r>
              <a:rPr lang="nl-NL" baseline="0" dirty="0" err="1" smtClean="0"/>
              <a:t>p.bocken</a:t>
            </a:r>
            <a:r>
              <a:rPr lang="nl-NL" baseline="0" dirty="0" smtClean="0"/>
              <a:t>@</a:t>
            </a:r>
            <a:r>
              <a:rPr lang="nl-NL" baseline="0" err="1" smtClean="0"/>
              <a:t>mboutrecht</a:t>
            </a:r>
            <a:r>
              <a:rPr lang="nl-NL" baseline="0" smtClean="0"/>
              <a:t>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36A88-4000-4747-A6AB-3EC51ECBE20A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08337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08723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4689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4136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24519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6795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30192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6508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11627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38293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30124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514C-8530-46DC-BFAC-F7929C2FACF3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9B23B-3BED-4506-ACB0-4982852DC9D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39294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.be/5tu-1FAasP8" TargetMode="External"/><Relationship Id="rId2" Type="http://schemas.openxmlformats.org/officeDocument/2006/relationships/hyperlink" Target="http://youtu.be/eIxecB_WiJ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 descr="DenD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25" y="0"/>
            <a:ext cx="9144000" cy="6156326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2057400" y="5334000"/>
            <a:ext cx="60432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000" b="1" dirty="0" smtClean="0">
                <a:solidFill>
                  <a:schemeClr val="bg1"/>
                </a:solidFill>
                <a:latin typeface="Times"/>
                <a:cs typeface="Times"/>
              </a:rPr>
              <a:t>Presentatie bij lesbrief ‘Bejegening’</a:t>
            </a:r>
            <a:endParaRPr lang="nl-NL" sz="3000" b="1" dirty="0">
              <a:solidFill>
                <a:schemeClr val="bg1"/>
              </a:solidFill>
              <a:latin typeface="Times"/>
              <a:cs typeface="Time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DD1C21"/>
                </a:solidFill>
              </a:rPr>
              <a:t>Bejegening</a:t>
            </a:r>
            <a:endParaRPr lang="en-US" dirty="0">
              <a:solidFill>
                <a:srgbClr val="DD1C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‘</a:t>
            </a:r>
            <a:r>
              <a:rPr lang="en-US" dirty="0" err="1" smtClean="0"/>
              <a:t>Afstemmen</a:t>
            </a:r>
            <a:r>
              <a:rPr lang="en-US" dirty="0" smtClean="0"/>
              <a:t>’; </a:t>
            </a:r>
            <a:r>
              <a:rPr lang="en-US" dirty="0" err="1" smtClean="0"/>
              <a:t>kijk</a:t>
            </a:r>
            <a:r>
              <a:rPr lang="en-US" dirty="0" smtClean="0"/>
              <a:t> hoe je contact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pas </a:t>
            </a:r>
            <a:r>
              <a:rPr lang="en-US" dirty="0" err="1" smtClean="0"/>
              <a:t>als</a:t>
            </a:r>
            <a:r>
              <a:rPr lang="en-US" dirty="0" smtClean="0"/>
              <a:t> je contact </a:t>
            </a:r>
            <a:r>
              <a:rPr lang="en-US" dirty="0" err="1" smtClean="0"/>
              <a:t>hebt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 je met </a:t>
            </a:r>
            <a:r>
              <a:rPr lang="en-US" dirty="0" err="1" smtClean="0"/>
              <a:t>elkaar</a:t>
            </a:r>
            <a:r>
              <a:rPr lang="en-US" dirty="0" smtClean="0"/>
              <a:t> tot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activiteit</a:t>
            </a:r>
            <a:r>
              <a:rPr lang="en-US" dirty="0" smtClean="0"/>
              <a:t> </a:t>
            </a:r>
            <a:r>
              <a:rPr lang="en-US" dirty="0" err="1" smtClean="0"/>
              <a:t>komen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1"/>
                </a:solidFill>
              </a:rPr>
              <a:t> </a:t>
            </a:r>
            <a:r>
              <a:rPr lang="en-US" sz="2200" dirty="0" smtClean="0">
                <a:solidFill>
                  <a:schemeClr val="accent1"/>
                </a:solidFill>
              </a:rPr>
              <a:t>                                             </a:t>
            </a: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Kom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dichtbij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staan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Noem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mijn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naam</a:t>
            </a:r>
            <a:endParaRPr lang="en-US" sz="2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Raak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mij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aan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Gebruik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rustige</a:t>
            </a:r>
            <a:r>
              <a:rPr lang="en-US" sz="2200" dirty="0" smtClean="0">
                <a:solidFill>
                  <a:schemeClr val="accent1"/>
                </a:solidFill>
              </a:rPr>
              <a:t>, </a:t>
            </a:r>
            <a:r>
              <a:rPr lang="en-US" sz="2200" dirty="0" err="1" smtClean="0">
                <a:solidFill>
                  <a:schemeClr val="accent1"/>
                </a:solidFill>
              </a:rPr>
              <a:t>eenvoudige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zinnen</a:t>
            </a:r>
            <a:endParaRPr lang="en-US" sz="2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Laat</a:t>
            </a:r>
            <a:r>
              <a:rPr lang="en-US" sz="2200" dirty="0" smtClean="0">
                <a:solidFill>
                  <a:schemeClr val="accent1"/>
                </a:solidFill>
              </a:rPr>
              <a:t> het </a:t>
            </a:r>
            <a:r>
              <a:rPr lang="en-US" sz="2200" dirty="0" err="1" smtClean="0">
                <a:solidFill>
                  <a:schemeClr val="accent1"/>
                </a:solidFill>
              </a:rPr>
              <a:t>onderwerp</a:t>
            </a:r>
            <a:r>
              <a:rPr lang="en-US" sz="2200" dirty="0" smtClean="0">
                <a:solidFill>
                  <a:schemeClr val="accent1"/>
                </a:solidFill>
              </a:rPr>
              <a:t> even </a:t>
            </a:r>
            <a:r>
              <a:rPr lang="en-US" sz="2200" dirty="0" err="1" smtClean="0">
                <a:solidFill>
                  <a:schemeClr val="accent1"/>
                </a:solidFill>
              </a:rPr>
              <a:t>rusten</a:t>
            </a:r>
            <a:r>
              <a:rPr lang="en-US" sz="2200" dirty="0" smtClean="0">
                <a:solidFill>
                  <a:schemeClr val="accent1"/>
                </a:solidFill>
              </a:rPr>
              <a:t>, </a:t>
            </a:r>
            <a:r>
              <a:rPr lang="en-US" sz="2200" dirty="0" err="1" smtClean="0">
                <a:solidFill>
                  <a:schemeClr val="accent1"/>
                </a:solidFill>
              </a:rPr>
              <a:t>als</a:t>
            </a:r>
            <a:r>
              <a:rPr lang="en-US" sz="2200" dirty="0" smtClean="0">
                <a:solidFill>
                  <a:schemeClr val="accent1"/>
                </a:solidFill>
              </a:rPr>
              <a:t> het </a:t>
            </a:r>
            <a:r>
              <a:rPr lang="en-US" sz="2200" dirty="0" err="1" smtClean="0">
                <a:solidFill>
                  <a:schemeClr val="accent1"/>
                </a:solidFill>
              </a:rPr>
              <a:t>niet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meteen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lukt</a:t>
            </a:r>
            <a:endParaRPr lang="en-US" sz="2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Vraag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niet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naar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gisteren</a:t>
            </a:r>
            <a:r>
              <a:rPr lang="en-US" sz="2200" dirty="0" smtClean="0">
                <a:solidFill>
                  <a:schemeClr val="accent1"/>
                </a:solidFill>
              </a:rPr>
              <a:t> want </a:t>
            </a:r>
            <a:r>
              <a:rPr lang="en-US" sz="2200" dirty="0" err="1" smtClean="0">
                <a:solidFill>
                  <a:schemeClr val="accent1"/>
                </a:solidFill>
              </a:rPr>
              <a:t>dat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bestand</a:t>
            </a:r>
            <a:r>
              <a:rPr lang="en-US" sz="2200" dirty="0" smtClean="0">
                <a:solidFill>
                  <a:schemeClr val="accent1"/>
                </a:solidFill>
              </a:rPr>
              <a:t> is </a:t>
            </a:r>
            <a:r>
              <a:rPr lang="en-US" sz="2200" dirty="0" err="1" smtClean="0">
                <a:solidFill>
                  <a:schemeClr val="accent1"/>
                </a:solidFill>
              </a:rPr>
              <a:t>alweer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gewist</a:t>
            </a:r>
            <a:endParaRPr lang="en-US" sz="2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accent1"/>
                </a:solidFill>
              </a:rPr>
              <a:t>Ken </a:t>
            </a:r>
            <a:r>
              <a:rPr lang="en-US" sz="2200" dirty="0" err="1" smtClean="0">
                <a:solidFill>
                  <a:schemeClr val="accent1"/>
                </a:solidFill>
              </a:rPr>
              <a:t>mijn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levensverhaal</a:t>
            </a:r>
            <a:endParaRPr lang="en-US" sz="2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accent1"/>
                </a:solidFill>
              </a:rPr>
              <a:t>Corrigeer</a:t>
            </a:r>
            <a:r>
              <a:rPr lang="en-US" sz="2200" dirty="0" smtClean="0">
                <a:solidFill>
                  <a:schemeClr val="accent1"/>
                </a:solidFill>
              </a:rPr>
              <a:t> me </a:t>
            </a:r>
            <a:r>
              <a:rPr lang="en-US" sz="2200" dirty="0" err="1" smtClean="0">
                <a:solidFill>
                  <a:schemeClr val="accent1"/>
                </a:solidFill>
              </a:rPr>
              <a:t>niet</a:t>
            </a:r>
            <a:r>
              <a:rPr lang="en-US" sz="2200" dirty="0" smtClean="0">
                <a:solidFill>
                  <a:schemeClr val="accent1"/>
                </a:solidFill>
              </a:rPr>
              <a:t> want </a:t>
            </a:r>
            <a:r>
              <a:rPr lang="en-US" sz="2200" dirty="0" err="1" smtClean="0">
                <a:solidFill>
                  <a:schemeClr val="accent1"/>
                </a:solidFill>
              </a:rPr>
              <a:t>ik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leef</a:t>
            </a:r>
            <a:r>
              <a:rPr lang="en-US" sz="2200" dirty="0" smtClean="0">
                <a:solidFill>
                  <a:schemeClr val="accent1"/>
                </a:solidFill>
              </a:rPr>
              <a:t> in </a:t>
            </a:r>
            <a:r>
              <a:rPr lang="en-US" sz="2200" dirty="0" err="1" smtClean="0">
                <a:solidFill>
                  <a:schemeClr val="accent1"/>
                </a:solidFill>
              </a:rPr>
              <a:t>mijn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eigen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  <a:r>
              <a:rPr lang="en-US" sz="2200" dirty="0" err="1" smtClean="0">
                <a:solidFill>
                  <a:schemeClr val="accent1"/>
                </a:solidFill>
              </a:rPr>
              <a:t>werkelijkheid</a:t>
            </a:r>
            <a:r>
              <a:rPr lang="en-US" sz="22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accent1"/>
              </a:solidFill>
            </a:endParaRPr>
          </a:p>
        </p:txBody>
      </p:sp>
      <p:pic>
        <p:nvPicPr>
          <p:cNvPr id="4" name="Afbeelding 3" descr="DenD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8195" y="5972116"/>
            <a:ext cx="1315805" cy="885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53856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DD1C21"/>
                </a:solidFill>
              </a:rPr>
              <a:t>Bejegening</a:t>
            </a:r>
            <a:endParaRPr lang="en-US" dirty="0">
              <a:solidFill>
                <a:srgbClr val="DD1C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Houd</a:t>
            </a:r>
            <a:r>
              <a:rPr lang="en-US" dirty="0" smtClean="0"/>
              <a:t> </a:t>
            </a:r>
            <a:r>
              <a:rPr lang="en-US" dirty="0" err="1"/>
              <a:t>rekening</a:t>
            </a:r>
            <a:r>
              <a:rPr lang="en-US" dirty="0"/>
              <a:t> met </a:t>
            </a:r>
            <a:r>
              <a:rPr lang="en-US" dirty="0" err="1"/>
              <a:t>gewoonten</a:t>
            </a:r>
            <a:r>
              <a:rPr lang="en-US" dirty="0"/>
              <a:t>, </a:t>
            </a:r>
            <a:r>
              <a:rPr lang="en-US" dirty="0" err="1"/>
              <a:t>voorkeuren</a:t>
            </a:r>
            <a:r>
              <a:rPr lang="en-US" dirty="0"/>
              <a:t> en “</a:t>
            </a:r>
            <a:r>
              <a:rPr lang="en-US" dirty="0" err="1"/>
              <a:t>afkeuren</a:t>
            </a:r>
            <a:r>
              <a:rPr lang="en-US" dirty="0"/>
              <a:t>” van de </a:t>
            </a:r>
            <a:r>
              <a:rPr lang="en-US" dirty="0" err="1"/>
              <a:t>zorgvrager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Gebruik</a:t>
            </a:r>
            <a:r>
              <a:rPr lang="en-US" dirty="0" smtClean="0"/>
              <a:t> </a:t>
            </a:r>
            <a:r>
              <a:rPr lang="en-US" dirty="0">
                <a:solidFill>
                  <a:srgbClr val="DD1C21"/>
                </a:solidFill>
              </a:rPr>
              <a:t>GEEN</a:t>
            </a:r>
            <a:r>
              <a:rPr lang="en-US" dirty="0"/>
              <a:t> </a:t>
            </a:r>
            <a:r>
              <a:rPr lang="en-US" dirty="0" err="1"/>
              <a:t>dwang</a:t>
            </a:r>
            <a:r>
              <a:rPr lang="en-US" dirty="0"/>
              <a:t> (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roept</a:t>
            </a:r>
            <a:r>
              <a:rPr lang="en-US" dirty="0"/>
              <a:t> </a:t>
            </a:r>
            <a:r>
              <a:rPr lang="en-US" dirty="0" err="1"/>
              <a:t>weerstand</a:t>
            </a:r>
            <a:r>
              <a:rPr lang="en-US" dirty="0"/>
              <a:t> op); </a:t>
            </a:r>
            <a:r>
              <a:rPr lang="en-US" dirty="0" err="1"/>
              <a:t>houd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i="1" dirty="0" err="1"/>
              <a:t>rustig</a:t>
            </a:r>
            <a:r>
              <a:rPr lang="en-US" dirty="0"/>
              <a:t> tempo </a:t>
            </a:r>
            <a:r>
              <a:rPr lang="en-US" dirty="0" err="1"/>
              <a:t>aan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accent1"/>
                </a:solidFill>
              </a:rPr>
              <a:t>       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sz="2000" dirty="0" err="1" smtClean="0">
                <a:solidFill>
                  <a:schemeClr val="accent1"/>
                </a:solidFill>
              </a:rPr>
              <a:t>zie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eerste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minuut</a:t>
            </a:r>
            <a:r>
              <a:rPr lang="en-US" sz="2000" b="1" dirty="0">
                <a:solidFill>
                  <a:schemeClr val="accent1"/>
                </a:solidFill>
              </a:rPr>
              <a:t>  </a:t>
            </a:r>
            <a:r>
              <a:rPr lang="en-US" sz="2000" dirty="0" err="1">
                <a:solidFill>
                  <a:schemeClr val="accent1"/>
                </a:solidFill>
              </a:rPr>
              <a:t>filmpje</a:t>
            </a:r>
            <a:r>
              <a:rPr lang="en-US" sz="2000" dirty="0">
                <a:solidFill>
                  <a:schemeClr val="accent1"/>
                </a:solidFill>
              </a:rPr>
              <a:t> “</a:t>
            </a:r>
            <a:r>
              <a:rPr lang="en-US" sz="2000" dirty="0" err="1">
                <a:solidFill>
                  <a:schemeClr val="accent1"/>
                </a:solidFill>
              </a:rPr>
              <a:t>agressie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bij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dementie</a:t>
            </a:r>
            <a:r>
              <a:rPr lang="en-US" sz="2000" dirty="0">
                <a:solidFill>
                  <a:schemeClr val="accent1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                                                                                    </a:t>
            </a:r>
            <a:r>
              <a:rPr lang="en-US" sz="2000" dirty="0">
                <a:solidFill>
                  <a:schemeClr val="accent1"/>
                </a:solidFill>
                <a:hlinkClick r:id="rId2"/>
              </a:rPr>
              <a:t>http://youtu.be/eIxecB_WiJI</a:t>
            </a:r>
            <a:endParaRPr lang="en-US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</a:rPr>
              <a:t>                                                                                of </a:t>
            </a:r>
            <a:r>
              <a:rPr lang="en-US" sz="2000" dirty="0">
                <a:solidFill>
                  <a:schemeClr val="accent1"/>
                </a:solidFill>
                <a:hlinkClick r:id="rId3"/>
              </a:rPr>
              <a:t>http://</a:t>
            </a:r>
            <a:r>
              <a:rPr lang="en-US" sz="2000" dirty="0" smtClean="0">
                <a:solidFill>
                  <a:schemeClr val="accent1"/>
                </a:solidFill>
                <a:hlinkClick r:id="rId3"/>
              </a:rPr>
              <a:t>youtu.be/5tu-1FAasP8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)</a:t>
            </a:r>
            <a:endParaRPr lang="en-US" sz="20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 flipV="1">
            <a:off x="1043609" y="7187605"/>
            <a:ext cx="5400600" cy="4920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DenD-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28195" y="5972116"/>
            <a:ext cx="1315805" cy="885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5129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DD1C21"/>
                </a:solidFill>
              </a:rPr>
              <a:t>Bejegening</a:t>
            </a:r>
            <a:r>
              <a:rPr lang="en-US" dirty="0" smtClean="0">
                <a:solidFill>
                  <a:srgbClr val="DD1C21"/>
                </a:solidFill>
              </a:rPr>
              <a:t>: </a:t>
            </a:r>
            <a:r>
              <a:rPr lang="en-US" dirty="0" err="1" smtClean="0">
                <a:solidFill>
                  <a:srgbClr val="DD1C21"/>
                </a:solidFill>
              </a:rPr>
              <a:t>eerste</a:t>
            </a:r>
            <a:r>
              <a:rPr lang="en-US" dirty="0" smtClean="0">
                <a:solidFill>
                  <a:srgbClr val="DD1C21"/>
                </a:solidFill>
              </a:rPr>
              <a:t> </a:t>
            </a:r>
            <a:r>
              <a:rPr lang="en-US" dirty="0" err="1" smtClean="0">
                <a:solidFill>
                  <a:srgbClr val="DD1C21"/>
                </a:solidFill>
              </a:rPr>
              <a:t>fase</a:t>
            </a:r>
            <a:endParaRPr lang="en-US" dirty="0">
              <a:solidFill>
                <a:srgbClr val="DD1C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Eerste</a:t>
            </a:r>
            <a:r>
              <a:rPr lang="en-US" dirty="0" smtClean="0"/>
              <a:t> stadium van </a:t>
            </a:r>
            <a:r>
              <a:rPr lang="en-US" dirty="0" err="1" smtClean="0"/>
              <a:t>dementie</a:t>
            </a:r>
            <a:r>
              <a:rPr lang="en-US" dirty="0" smtClean="0"/>
              <a:t> </a:t>
            </a:r>
            <a:r>
              <a:rPr lang="en-US" sz="2400" i="1" dirty="0">
                <a:solidFill>
                  <a:schemeClr val="accent1"/>
                </a:solidFill>
              </a:rPr>
              <a:t>(</a:t>
            </a:r>
            <a:r>
              <a:rPr lang="en-US" sz="2400" i="1" dirty="0" err="1">
                <a:solidFill>
                  <a:schemeClr val="accent1"/>
                </a:solidFill>
              </a:rPr>
              <a:t>Bedreigde</a:t>
            </a:r>
            <a:r>
              <a:rPr lang="en-US" sz="2400" i="1" dirty="0">
                <a:solidFill>
                  <a:schemeClr val="accent1"/>
                </a:solidFill>
              </a:rPr>
              <a:t> </a:t>
            </a:r>
            <a:r>
              <a:rPr lang="en-US" sz="2400" i="1" dirty="0" err="1">
                <a:solidFill>
                  <a:schemeClr val="accent1"/>
                </a:solidFill>
              </a:rPr>
              <a:t>ik</a:t>
            </a:r>
            <a:r>
              <a:rPr lang="en-US" sz="2400" i="1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fase</a:t>
            </a:r>
            <a:r>
              <a:rPr lang="en-US" sz="2800" dirty="0">
                <a:solidFill>
                  <a:schemeClr val="accent1"/>
                </a:solidFill>
              </a:rPr>
              <a:t>)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in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het (</a:t>
            </a:r>
            <a:r>
              <a:rPr lang="en-US" dirty="0" err="1" smtClean="0"/>
              <a:t>soms</a:t>
            </a:r>
            <a:r>
              <a:rPr lang="en-US" dirty="0" smtClean="0"/>
              <a:t>) </a:t>
            </a:r>
            <a:r>
              <a:rPr lang="en-US" dirty="0" err="1" smtClean="0"/>
              <a:t>nog</a:t>
            </a:r>
            <a:r>
              <a:rPr lang="en-US" dirty="0" smtClean="0"/>
              <a:t> </a:t>
            </a:r>
            <a:r>
              <a:rPr lang="en-US" dirty="0" err="1" smtClean="0"/>
              <a:t>zin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iemand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het ‘</a:t>
            </a:r>
            <a:r>
              <a:rPr lang="en-US" dirty="0" err="1" smtClean="0"/>
              <a:t>hier</a:t>
            </a:r>
            <a:r>
              <a:rPr lang="en-US" dirty="0" smtClean="0"/>
              <a:t> en nu’ </a:t>
            </a:r>
            <a:r>
              <a:rPr lang="en-US" dirty="0" err="1" smtClean="0"/>
              <a:t>terug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halen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benaderingswijze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ROB </a:t>
            </a:r>
            <a:r>
              <a:rPr lang="en-US" dirty="0" err="1" smtClean="0"/>
              <a:t>genoemd</a:t>
            </a:r>
            <a:r>
              <a:rPr lang="en-US" dirty="0" smtClean="0"/>
              <a:t>: </a:t>
            </a:r>
            <a:r>
              <a:rPr lang="en-US" dirty="0" err="1" smtClean="0"/>
              <a:t>realiteits</a:t>
            </a:r>
            <a:r>
              <a:rPr lang="en-US" dirty="0" smtClean="0"/>
              <a:t> </a:t>
            </a:r>
            <a:r>
              <a:rPr lang="en-US" dirty="0" err="1" smtClean="0"/>
              <a:t>oriëntatie</a:t>
            </a:r>
            <a:r>
              <a:rPr lang="en-US" dirty="0" smtClean="0"/>
              <a:t>  </a:t>
            </a:r>
            <a:r>
              <a:rPr lang="en-US" dirty="0" err="1" smtClean="0"/>
              <a:t>benadering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hulpmiddelen</a:t>
            </a:r>
            <a:r>
              <a:rPr lang="en-US" dirty="0" smtClean="0"/>
              <a:t> </a:t>
            </a:r>
            <a:r>
              <a:rPr lang="en-US" dirty="0" err="1" smtClean="0"/>
              <a:t>bijboorbeeld</a:t>
            </a:r>
            <a:r>
              <a:rPr lang="en-US" dirty="0" smtClean="0"/>
              <a:t> agenda, </a:t>
            </a:r>
            <a:r>
              <a:rPr lang="en-US" dirty="0" err="1" smtClean="0"/>
              <a:t>klok</a:t>
            </a:r>
            <a:r>
              <a:rPr lang="en-US" dirty="0" smtClean="0"/>
              <a:t>, </a:t>
            </a:r>
            <a:r>
              <a:rPr lang="en-US" dirty="0" err="1" smtClean="0"/>
              <a:t>foto’s</a:t>
            </a:r>
            <a:r>
              <a:rPr lang="en-US" dirty="0" smtClean="0"/>
              <a:t>, </a:t>
            </a:r>
            <a:r>
              <a:rPr lang="en-US" dirty="0" err="1" smtClean="0"/>
              <a:t>tijd</a:t>
            </a:r>
            <a:r>
              <a:rPr lang="en-US" dirty="0" smtClean="0"/>
              <a:t>, </a:t>
            </a:r>
            <a:r>
              <a:rPr lang="en-US" dirty="0" err="1" smtClean="0"/>
              <a:t>plaats</a:t>
            </a:r>
            <a:r>
              <a:rPr lang="en-US" dirty="0" smtClean="0"/>
              <a:t>, </a:t>
            </a:r>
            <a:r>
              <a:rPr lang="en-US" dirty="0" err="1" smtClean="0"/>
              <a:t>persoon</a:t>
            </a:r>
            <a:r>
              <a:rPr lang="en-US" dirty="0" smtClean="0"/>
              <a:t> en </a:t>
            </a:r>
            <a:r>
              <a:rPr lang="en-US" dirty="0" err="1" smtClean="0"/>
              <a:t>activiteit</a:t>
            </a:r>
            <a:r>
              <a:rPr lang="en-US" dirty="0" smtClean="0"/>
              <a:t> </a:t>
            </a:r>
            <a:r>
              <a:rPr lang="en-US" dirty="0" err="1" smtClean="0"/>
              <a:t>benoemen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457620"/>
            <a:ext cx="1509264" cy="1877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DenD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195" y="5972116"/>
            <a:ext cx="1315805" cy="885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71767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DD1C21"/>
                </a:solidFill>
              </a:rPr>
              <a:t>Bejegening</a:t>
            </a:r>
            <a:r>
              <a:rPr lang="en-US" dirty="0" smtClean="0">
                <a:solidFill>
                  <a:srgbClr val="DD1C21"/>
                </a:solidFill>
              </a:rPr>
              <a:t>: </a:t>
            </a:r>
            <a:r>
              <a:rPr lang="en-US" dirty="0" err="1" smtClean="0">
                <a:solidFill>
                  <a:srgbClr val="DD1C21"/>
                </a:solidFill>
              </a:rPr>
              <a:t>tweede</a:t>
            </a:r>
            <a:r>
              <a:rPr lang="en-US" dirty="0" smtClean="0">
                <a:solidFill>
                  <a:srgbClr val="DD1C21"/>
                </a:solidFill>
              </a:rPr>
              <a:t> en </a:t>
            </a:r>
            <a:r>
              <a:rPr lang="en-US" dirty="0" err="1" smtClean="0">
                <a:solidFill>
                  <a:srgbClr val="DD1C21"/>
                </a:solidFill>
              </a:rPr>
              <a:t>derde</a:t>
            </a:r>
            <a:r>
              <a:rPr lang="en-US" dirty="0" smtClean="0">
                <a:solidFill>
                  <a:srgbClr val="DD1C21"/>
                </a:solidFill>
              </a:rPr>
              <a:t> </a:t>
            </a:r>
            <a:r>
              <a:rPr lang="en-US" dirty="0" err="1" smtClean="0">
                <a:solidFill>
                  <a:srgbClr val="DD1C21"/>
                </a:solidFill>
              </a:rPr>
              <a:t>fase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29" dirty="0" err="1" smtClean="0"/>
              <a:t>Tweede</a:t>
            </a:r>
            <a:r>
              <a:rPr lang="en-US" sz="3529" dirty="0" smtClean="0"/>
              <a:t> stadium van </a:t>
            </a:r>
            <a:r>
              <a:rPr lang="en-US" sz="3529" dirty="0" err="1" smtClean="0"/>
              <a:t>dementie</a:t>
            </a:r>
            <a:r>
              <a:rPr lang="en-US" sz="3529" dirty="0"/>
              <a:t> </a:t>
            </a:r>
            <a:r>
              <a:rPr lang="en-US" sz="3529" dirty="0" smtClean="0">
                <a:solidFill>
                  <a:schemeClr val="accent1"/>
                </a:solidFill>
              </a:rPr>
              <a:t>(</a:t>
            </a:r>
            <a:r>
              <a:rPr lang="en-US" sz="3529" dirty="0" err="1" smtClean="0">
                <a:solidFill>
                  <a:schemeClr val="accent1"/>
                </a:solidFill>
              </a:rPr>
              <a:t>v</a:t>
            </a:r>
            <a:r>
              <a:rPr lang="en-US" sz="3529" i="1" dirty="0" err="1" smtClean="0">
                <a:solidFill>
                  <a:schemeClr val="accent1"/>
                </a:solidFill>
              </a:rPr>
              <a:t>erdwaalde</a:t>
            </a:r>
            <a:r>
              <a:rPr lang="en-US" sz="3529" i="1" dirty="0" smtClean="0">
                <a:solidFill>
                  <a:schemeClr val="accent1"/>
                </a:solidFill>
              </a:rPr>
              <a:t> </a:t>
            </a:r>
            <a:r>
              <a:rPr lang="en-US" sz="3529" i="1" dirty="0" err="1" smtClean="0">
                <a:solidFill>
                  <a:schemeClr val="accent1"/>
                </a:solidFill>
              </a:rPr>
              <a:t>ik</a:t>
            </a:r>
            <a:r>
              <a:rPr lang="en-US" sz="3529" i="1" dirty="0" smtClean="0">
                <a:solidFill>
                  <a:schemeClr val="accent1"/>
                </a:solidFill>
              </a:rPr>
              <a:t> </a:t>
            </a:r>
            <a:r>
              <a:rPr lang="en-US" sz="3529" dirty="0" err="1" smtClean="0">
                <a:solidFill>
                  <a:schemeClr val="accent1"/>
                </a:solidFill>
              </a:rPr>
              <a:t>fase</a:t>
            </a:r>
            <a:r>
              <a:rPr lang="en-US" sz="3529" dirty="0" smtClean="0">
                <a:solidFill>
                  <a:schemeClr val="accent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3529" dirty="0" smtClean="0"/>
              <a:t>-</a:t>
            </a:r>
            <a:r>
              <a:rPr lang="en-US" sz="3529" dirty="0" err="1" smtClean="0"/>
              <a:t>corrigeren</a:t>
            </a:r>
            <a:r>
              <a:rPr lang="en-US" sz="3529" dirty="0" smtClean="0"/>
              <a:t> van </a:t>
            </a:r>
            <a:r>
              <a:rPr lang="en-US" sz="3529" dirty="0" err="1" smtClean="0"/>
              <a:t>zorgvrager</a:t>
            </a:r>
            <a:r>
              <a:rPr lang="en-US" sz="3529" dirty="0" smtClean="0"/>
              <a:t> </a:t>
            </a:r>
            <a:r>
              <a:rPr lang="en-US" sz="3529" dirty="0" err="1" smtClean="0"/>
              <a:t>maakt</a:t>
            </a:r>
            <a:r>
              <a:rPr lang="en-US" sz="3529" dirty="0" smtClean="0"/>
              <a:t> hem/</a:t>
            </a:r>
            <a:r>
              <a:rPr lang="en-US" sz="3529" dirty="0" err="1" smtClean="0"/>
              <a:t>haar</a:t>
            </a:r>
            <a:r>
              <a:rPr lang="en-US" sz="3529" dirty="0" smtClean="0"/>
              <a:t> </a:t>
            </a:r>
            <a:r>
              <a:rPr lang="en-US" sz="3529" dirty="0" err="1" smtClean="0"/>
              <a:t>onzeker</a:t>
            </a:r>
            <a:r>
              <a:rPr lang="en-US" sz="3529" dirty="0" smtClean="0"/>
              <a:t>, </a:t>
            </a:r>
            <a:r>
              <a:rPr lang="en-US" sz="3529" dirty="0" err="1" smtClean="0"/>
              <a:t>verward</a:t>
            </a:r>
            <a:r>
              <a:rPr lang="en-US" sz="3529" dirty="0" smtClean="0"/>
              <a:t>(</a:t>
            </a:r>
            <a:r>
              <a:rPr lang="en-US" sz="3529" dirty="0" err="1" smtClean="0"/>
              <a:t>er</a:t>
            </a:r>
            <a:r>
              <a:rPr lang="en-US" sz="3529" dirty="0" smtClean="0"/>
              <a:t>) of </a:t>
            </a:r>
            <a:r>
              <a:rPr lang="en-US" sz="3529" dirty="0" err="1" smtClean="0"/>
              <a:t>zelfs</a:t>
            </a:r>
            <a:r>
              <a:rPr lang="en-US" sz="3529" dirty="0" smtClean="0"/>
              <a:t> boos</a:t>
            </a:r>
          </a:p>
          <a:p>
            <a:pPr marL="0" indent="0">
              <a:buNone/>
            </a:pPr>
            <a:endParaRPr lang="en-US" sz="3529" dirty="0" smtClean="0"/>
          </a:p>
          <a:p>
            <a:pPr marL="0" indent="0">
              <a:buNone/>
            </a:pPr>
            <a:r>
              <a:rPr lang="en-US" sz="3529" dirty="0" smtClean="0"/>
              <a:t>-</a:t>
            </a:r>
            <a:r>
              <a:rPr lang="en-US" sz="3529" dirty="0" err="1" smtClean="0"/>
              <a:t>beter</a:t>
            </a:r>
            <a:r>
              <a:rPr lang="en-US" sz="3529" dirty="0" smtClean="0"/>
              <a:t> is het </a:t>
            </a:r>
            <a:r>
              <a:rPr lang="en-US" sz="3529" dirty="0" err="1" smtClean="0"/>
              <a:t>om</a:t>
            </a:r>
            <a:r>
              <a:rPr lang="en-US" sz="3529" dirty="0" smtClean="0"/>
              <a:t> in </a:t>
            </a:r>
            <a:r>
              <a:rPr lang="en-US" sz="3529" dirty="0" err="1" smtClean="0"/>
              <a:t>te</a:t>
            </a:r>
            <a:r>
              <a:rPr lang="en-US" sz="3529" dirty="0" smtClean="0"/>
              <a:t> </a:t>
            </a:r>
            <a:r>
              <a:rPr lang="en-US" sz="3529" dirty="0" err="1" smtClean="0"/>
              <a:t>gaan</a:t>
            </a:r>
            <a:r>
              <a:rPr lang="en-US" sz="3529" dirty="0" smtClean="0"/>
              <a:t> op de </a:t>
            </a:r>
            <a:r>
              <a:rPr lang="en-US" sz="3529" dirty="0" err="1" smtClean="0"/>
              <a:t>beleving</a:t>
            </a:r>
            <a:r>
              <a:rPr lang="en-US" sz="3529" dirty="0" smtClean="0"/>
              <a:t> van de </a:t>
            </a:r>
            <a:r>
              <a:rPr lang="en-US" sz="3529" dirty="0" err="1" smtClean="0"/>
              <a:t>zorgvrager</a:t>
            </a:r>
            <a:r>
              <a:rPr lang="en-US" sz="3529" dirty="0" smtClean="0"/>
              <a:t> (</a:t>
            </a:r>
            <a:r>
              <a:rPr lang="en-US" sz="3529" dirty="0" err="1" smtClean="0"/>
              <a:t>ook</a:t>
            </a:r>
            <a:r>
              <a:rPr lang="en-US" sz="3529" dirty="0" smtClean="0"/>
              <a:t> </a:t>
            </a:r>
            <a:r>
              <a:rPr lang="en-US" sz="3529" dirty="0" err="1" smtClean="0"/>
              <a:t>wel</a:t>
            </a:r>
            <a:r>
              <a:rPr lang="en-US" sz="3529" dirty="0" smtClean="0"/>
              <a:t> </a:t>
            </a:r>
            <a:r>
              <a:rPr lang="en-US" sz="3529" i="1" dirty="0" err="1" smtClean="0">
                <a:solidFill>
                  <a:srgbClr val="DD1C21"/>
                </a:solidFill>
              </a:rPr>
              <a:t>valideren</a:t>
            </a:r>
            <a:r>
              <a:rPr lang="en-US" sz="3529" i="1" dirty="0" smtClean="0"/>
              <a:t> </a:t>
            </a:r>
            <a:r>
              <a:rPr lang="en-US" sz="3529" dirty="0" err="1" smtClean="0"/>
              <a:t>genoemd</a:t>
            </a:r>
            <a:r>
              <a:rPr lang="en-US" sz="3529" dirty="0" smtClean="0"/>
              <a:t>)</a:t>
            </a:r>
          </a:p>
          <a:p>
            <a:pPr marL="0" indent="0">
              <a:buNone/>
            </a:pPr>
            <a:endParaRPr lang="en-US" sz="3529" dirty="0" smtClean="0"/>
          </a:p>
          <a:p>
            <a:pPr marL="0" indent="0">
              <a:buNone/>
            </a:pPr>
            <a:r>
              <a:rPr lang="en-US" sz="3529" dirty="0" err="1" smtClean="0"/>
              <a:t>Ook</a:t>
            </a:r>
            <a:r>
              <a:rPr lang="en-US" sz="3529" dirty="0" smtClean="0"/>
              <a:t> in het </a:t>
            </a:r>
            <a:r>
              <a:rPr lang="en-US" sz="3529" dirty="0" err="1" smtClean="0"/>
              <a:t>volgende</a:t>
            </a:r>
            <a:r>
              <a:rPr lang="en-US" sz="3529" dirty="0" smtClean="0"/>
              <a:t> stadium </a:t>
            </a:r>
            <a:r>
              <a:rPr lang="en-US" sz="3529" dirty="0" smtClean="0">
                <a:solidFill>
                  <a:schemeClr val="accent1"/>
                </a:solidFill>
              </a:rPr>
              <a:t>(</a:t>
            </a:r>
            <a:r>
              <a:rPr lang="en-US" sz="3529" i="1" dirty="0" err="1" smtClean="0">
                <a:solidFill>
                  <a:schemeClr val="accent1"/>
                </a:solidFill>
              </a:rPr>
              <a:t>verborgen</a:t>
            </a:r>
            <a:r>
              <a:rPr lang="en-US" sz="3529" i="1" dirty="0" smtClean="0">
                <a:solidFill>
                  <a:schemeClr val="accent1"/>
                </a:solidFill>
              </a:rPr>
              <a:t> </a:t>
            </a:r>
            <a:r>
              <a:rPr lang="en-US" sz="3529" i="1" dirty="0" err="1" smtClean="0">
                <a:solidFill>
                  <a:schemeClr val="accent1"/>
                </a:solidFill>
              </a:rPr>
              <a:t>ik</a:t>
            </a:r>
            <a:r>
              <a:rPr lang="en-US" sz="3529" i="1" dirty="0" smtClean="0">
                <a:solidFill>
                  <a:schemeClr val="accent1"/>
                </a:solidFill>
              </a:rPr>
              <a:t> </a:t>
            </a:r>
            <a:r>
              <a:rPr lang="en-US" sz="3529" dirty="0" err="1" smtClean="0">
                <a:solidFill>
                  <a:schemeClr val="accent1"/>
                </a:solidFill>
              </a:rPr>
              <a:t>fase</a:t>
            </a:r>
            <a:r>
              <a:rPr lang="en-US" sz="3529" dirty="0" smtClean="0">
                <a:solidFill>
                  <a:schemeClr val="accent1"/>
                </a:solidFill>
              </a:rPr>
              <a:t>) </a:t>
            </a:r>
            <a:r>
              <a:rPr lang="en-US" sz="3529" dirty="0" smtClean="0"/>
              <a:t>is het </a:t>
            </a:r>
            <a:r>
              <a:rPr lang="en-US" sz="3529" dirty="0" err="1" smtClean="0"/>
              <a:t>goed</a:t>
            </a:r>
            <a:r>
              <a:rPr lang="en-US" sz="3529" dirty="0" smtClean="0"/>
              <a:t> </a:t>
            </a:r>
            <a:r>
              <a:rPr lang="en-US" sz="3529" dirty="0" err="1" smtClean="0"/>
              <a:t>om</a:t>
            </a:r>
            <a:r>
              <a:rPr lang="en-US" sz="3529" dirty="0" smtClean="0"/>
              <a:t> in </a:t>
            </a:r>
            <a:r>
              <a:rPr lang="en-US" sz="3529" dirty="0" err="1" smtClean="0"/>
              <a:t>te</a:t>
            </a:r>
            <a:r>
              <a:rPr lang="en-US" sz="3529" dirty="0" smtClean="0"/>
              <a:t> </a:t>
            </a:r>
            <a:r>
              <a:rPr lang="en-US" sz="3529" dirty="0" err="1" smtClean="0"/>
              <a:t>gaan</a:t>
            </a:r>
            <a:r>
              <a:rPr lang="en-US" sz="3529" dirty="0" smtClean="0"/>
              <a:t> op de </a:t>
            </a:r>
            <a:r>
              <a:rPr lang="en-US" sz="3529" dirty="0" err="1" smtClean="0"/>
              <a:t>beleving</a:t>
            </a:r>
            <a:r>
              <a:rPr lang="en-US" sz="3529" dirty="0" smtClean="0"/>
              <a:t> van de </a:t>
            </a:r>
            <a:r>
              <a:rPr lang="en-US" sz="3529" dirty="0" err="1" smtClean="0"/>
              <a:t>zorgvrager</a:t>
            </a:r>
            <a:endParaRPr lang="en-US" sz="2200" dirty="0">
              <a:solidFill>
                <a:schemeClr val="accent1"/>
              </a:solidFill>
            </a:endParaRPr>
          </a:p>
        </p:txBody>
      </p:sp>
      <p:pic>
        <p:nvPicPr>
          <p:cNvPr id="4" name="Afbeelding 3" descr="DenD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8195" y="5972116"/>
            <a:ext cx="1315805" cy="885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38570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DD1C21"/>
                </a:solidFill>
              </a:rPr>
              <a:t>Bejegening</a:t>
            </a:r>
            <a:r>
              <a:rPr lang="en-US" dirty="0">
                <a:solidFill>
                  <a:srgbClr val="DD1C21"/>
                </a:solidFill>
              </a:rPr>
              <a:t>:</a:t>
            </a:r>
            <a:r>
              <a:rPr lang="en-US" dirty="0" smtClean="0">
                <a:solidFill>
                  <a:srgbClr val="DD1C21"/>
                </a:solidFill>
              </a:rPr>
              <a:t> </a:t>
            </a:r>
            <a:r>
              <a:rPr lang="en-US" dirty="0" err="1" smtClean="0">
                <a:solidFill>
                  <a:srgbClr val="DD1C21"/>
                </a:solidFill>
              </a:rPr>
              <a:t>zintuigen</a:t>
            </a:r>
            <a:endParaRPr lang="en-US" dirty="0">
              <a:solidFill>
                <a:srgbClr val="DD1C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>
            <a:normAutofit/>
          </a:bodyPr>
          <a:lstStyle/>
          <a:p>
            <a:r>
              <a:rPr lang="en-US" dirty="0" smtClean="0"/>
              <a:t>Op den </a:t>
            </a:r>
            <a:r>
              <a:rPr lang="en-US" dirty="0" err="1" smtClean="0"/>
              <a:t>duur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contact </a:t>
            </a:r>
            <a:r>
              <a:rPr lang="en-US" dirty="0" err="1" smtClean="0"/>
              <a:t>maken</a:t>
            </a:r>
            <a:r>
              <a:rPr lang="en-US" dirty="0" smtClean="0"/>
              <a:t> met de </a:t>
            </a:r>
            <a:r>
              <a:rPr lang="en-US" dirty="0" err="1" smtClean="0"/>
              <a:t>zorgvrager</a:t>
            </a:r>
            <a:r>
              <a:rPr lang="en-US" dirty="0" smtClean="0"/>
              <a:t> steeds </a:t>
            </a:r>
            <a:r>
              <a:rPr lang="en-US" dirty="0" err="1" smtClean="0"/>
              <a:t>moeilijker</a:t>
            </a:r>
            <a:r>
              <a:rPr lang="en-US" dirty="0" smtClean="0"/>
              <a:t>. In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van </a:t>
            </a:r>
            <a:r>
              <a:rPr lang="en-US" dirty="0" err="1" smtClean="0"/>
              <a:t>dementie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(</a:t>
            </a:r>
            <a:r>
              <a:rPr lang="en-US" sz="2400" i="1" dirty="0" err="1" smtClean="0">
                <a:solidFill>
                  <a:schemeClr val="accent1"/>
                </a:solidFill>
              </a:rPr>
              <a:t>verborgen</a:t>
            </a:r>
            <a:r>
              <a:rPr lang="en-US" sz="2400" i="1" dirty="0" smtClean="0">
                <a:solidFill>
                  <a:schemeClr val="accent1"/>
                </a:solidFill>
              </a:rPr>
              <a:t> </a:t>
            </a:r>
            <a:r>
              <a:rPr lang="en-US" sz="2400" i="1" dirty="0" err="1" smtClean="0">
                <a:solidFill>
                  <a:schemeClr val="accent1"/>
                </a:solidFill>
              </a:rPr>
              <a:t>ik</a:t>
            </a:r>
            <a:r>
              <a:rPr lang="en-US" sz="2400" i="1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fase</a:t>
            </a:r>
            <a:r>
              <a:rPr lang="en-US" sz="2400" dirty="0" smtClean="0">
                <a:solidFill>
                  <a:schemeClr val="accent1"/>
                </a:solidFill>
              </a:rPr>
              <a:t> en later </a:t>
            </a:r>
            <a:r>
              <a:rPr lang="en-US" sz="2400" i="1" dirty="0" err="1" smtClean="0">
                <a:solidFill>
                  <a:schemeClr val="accent1"/>
                </a:solidFill>
              </a:rPr>
              <a:t>verzonken</a:t>
            </a:r>
            <a:r>
              <a:rPr lang="en-US" sz="2400" i="1" dirty="0" smtClean="0">
                <a:solidFill>
                  <a:schemeClr val="accent1"/>
                </a:solidFill>
              </a:rPr>
              <a:t> </a:t>
            </a:r>
            <a:r>
              <a:rPr lang="en-US" sz="2400" i="1" dirty="0" err="1" smtClean="0">
                <a:solidFill>
                  <a:schemeClr val="accent1"/>
                </a:solidFill>
              </a:rPr>
              <a:t>ik</a:t>
            </a:r>
            <a:r>
              <a:rPr lang="en-US" sz="2400" i="1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fase</a:t>
            </a:r>
            <a:r>
              <a:rPr lang="en-US" sz="2400" dirty="0" smtClean="0">
                <a:solidFill>
                  <a:schemeClr val="accent1"/>
                </a:solidFill>
              </a:rPr>
              <a:t>)</a:t>
            </a:r>
            <a:r>
              <a:rPr lang="en-US" sz="2400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contact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nog</a:t>
            </a:r>
            <a:r>
              <a:rPr lang="en-US" dirty="0" smtClean="0"/>
              <a:t> </a:t>
            </a:r>
            <a:r>
              <a:rPr lang="en-US" dirty="0" err="1" smtClean="0"/>
              <a:t>gemaakt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door de </a:t>
            </a:r>
            <a:r>
              <a:rPr lang="en-US" dirty="0" err="1" smtClean="0"/>
              <a:t>zintuigen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stimuleren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733800"/>
            <a:ext cx="177165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DenD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195" y="5972116"/>
            <a:ext cx="1315805" cy="885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803625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DD1C21"/>
                </a:solidFill>
              </a:rPr>
              <a:t>Bejegening</a:t>
            </a:r>
            <a:r>
              <a:rPr lang="en-US" dirty="0" smtClean="0">
                <a:solidFill>
                  <a:srgbClr val="DD1C21"/>
                </a:solidFill>
              </a:rPr>
              <a:t>: 3 </a:t>
            </a:r>
            <a:r>
              <a:rPr lang="en-US" dirty="0" err="1" smtClean="0">
                <a:solidFill>
                  <a:srgbClr val="DD1C21"/>
                </a:solidFill>
              </a:rPr>
              <a:t>typen</a:t>
            </a:r>
            <a:r>
              <a:rPr lang="en-US" dirty="0" smtClean="0">
                <a:solidFill>
                  <a:srgbClr val="DD1C21"/>
                </a:solidFill>
              </a:rPr>
              <a:t> </a:t>
            </a:r>
            <a:r>
              <a:rPr lang="en-US" dirty="0" err="1" smtClean="0">
                <a:solidFill>
                  <a:srgbClr val="DD1C21"/>
                </a:solidFill>
              </a:rPr>
              <a:t>zorgvragers</a:t>
            </a:r>
            <a:r>
              <a:rPr lang="en-US" dirty="0">
                <a:solidFill>
                  <a:srgbClr val="DD1C21"/>
                </a:solidFill>
              </a:rPr>
              <a:t>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‘</a:t>
            </a:r>
            <a:r>
              <a:rPr lang="en-US" dirty="0" smtClean="0">
                <a:solidFill>
                  <a:schemeClr val="accent3"/>
                </a:solidFill>
              </a:rPr>
              <a:t>Zen-</a:t>
            </a:r>
            <a:r>
              <a:rPr lang="en-US" dirty="0" err="1" smtClean="0">
                <a:solidFill>
                  <a:schemeClr val="accent3"/>
                </a:solidFill>
              </a:rPr>
              <a:t>dementerenden</a:t>
            </a:r>
            <a:r>
              <a:rPr lang="en-US" dirty="0" smtClean="0"/>
              <a:t>’: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graag</a:t>
            </a:r>
            <a:r>
              <a:rPr lang="en-US" dirty="0" smtClean="0"/>
              <a:t> “rust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hoofd</a:t>
            </a:r>
            <a:r>
              <a:rPr lang="en-US" dirty="0" smtClean="0"/>
              <a:t>”.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ontspannen</a:t>
            </a:r>
            <a:r>
              <a:rPr lang="en-US" dirty="0" smtClean="0"/>
              <a:t> </a:t>
            </a:r>
            <a:r>
              <a:rPr lang="en-US" dirty="0" err="1" smtClean="0"/>
              <a:t>spieren</a:t>
            </a:r>
            <a:r>
              <a:rPr lang="en-US" dirty="0" smtClean="0"/>
              <a:t>, </a:t>
            </a:r>
            <a:r>
              <a:rPr lang="en-US" dirty="0" err="1" smtClean="0"/>
              <a:t>dutten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, </a:t>
            </a:r>
            <a:r>
              <a:rPr lang="en-US" dirty="0" err="1" smtClean="0"/>
              <a:t>gedijen</a:t>
            </a:r>
            <a:r>
              <a:rPr lang="en-US" dirty="0" smtClean="0"/>
              <a:t> in </a:t>
            </a:r>
            <a:r>
              <a:rPr lang="en-US" dirty="0" err="1" smtClean="0"/>
              <a:t>stille</a:t>
            </a:r>
            <a:r>
              <a:rPr lang="en-US" dirty="0" smtClean="0"/>
              <a:t> </a:t>
            </a:r>
            <a:r>
              <a:rPr lang="en-US" dirty="0" err="1" smtClean="0"/>
              <a:t>omgeving</a:t>
            </a:r>
            <a:r>
              <a:rPr lang="en-US" dirty="0" smtClean="0"/>
              <a:t> met </a:t>
            </a:r>
            <a:r>
              <a:rPr lang="en-US" dirty="0" err="1" smtClean="0"/>
              <a:t>rustige</a:t>
            </a:r>
            <a:r>
              <a:rPr lang="en-US" dirty="0" smtClean="0"/>
              <a:t> </a:t>
            </a:r>
            <a:r>
              <a:rPr lang="en-US" dirty="0" err="1" smtClean="0"/>
              <a:t>muziek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‘</a:t>
            </a:r>
            <a:r>
              <a:rPr lang="en-US" dirty="0" err="1" smtClean="0">
                <a:solidFill>
                  <a:schemeClr val="accent3"/>
                </a:solidFill>
              </a:rPr>
              <a:t>Dolers</a:t>
            </a:r>
            <a:r>
              <a:rPr lang="en-US" dirty="0" smtClean="0"/>
              <a:t>’: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onrustig</a:t>
            </a:r>
            <a:r>
              <a:rPr lang="en-US" dirty="0" smtClean="0"/>
              <a:t> van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weinig</a:t>
            </a:r>
            <a:r>
              <a:rPr lang="en-US" dirty="0" smtClean="0"/>
              <a:t> </a:t>
            </a:r>
            <a:r>
              <a:rPr lang="en-US" dirty="0" err="1" smtClean="0"/>
              <a:t>prikkels</a:t>
            </a:r>
            <a:r>
              <a:rPr lang="en-US" dirty="0" smtClean="0"/>
              <a:t> (maar </a:t>
            </a:r>
            <a:r>
              <a:rPr lang="en-US" dirty="0" err="1" smtClean="0"/>
              <a:t>ook</a:t>
            </a:r>
            <a:r>
              <a:rPr lang="en-US" dirty="0" smtClean="0"/>
              <a:t> van </a:t>
            </a:r>
            <a:r>
              <a:rPr lang="en-US" dirty="0" err="1" smtClean="0"/>
              <a:t>teveel</a:t>
            </a:r>
            <a:r>
              <a:rPr lang="en-US" dirty="0" smtClean="0"/>
              <a:t>). </a:t>
            </a:r>
            <a:r>
              <a:rPr lang="en-US" dirty="0" err="1" smtClean="0"/>
              <a:t>Gaan</a:t>
            </a:r>
            <a:r>
              <a:rPr lang="en-US" dirty="0" smtClean="0"/>
              <a:t> </a:t>
            </a:r>
            <a:r>
              <a:rPr lang="en-US" dirty="0" err="1" smtClean="0"/>
              <a:t>lopend</a:t>
            </a:r>
            <a:r>
              <a:rPr lang="en-US" dirty="0" smtClean="0"/>
              <a:t> op </a:t>
            </a:r>
            <a:r>
              <a:rPr lang="en-US" dirty="0" err="1" smtClean="0"/>
              <a:t>zoek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aangename</a:t>
            </a:r>
            <a:r>
              <a:rPr lang="en-US" dirty="0" smtClean="0"/>
              <a:t> </a:t>
            </a:r>
            <a:r>
              <a:rPr lang="en-US" dirty="0" err="1" smtClean="0"/>
              <a:t>prikkels</a:t>
            </a:r>
            <a:r>
              <a:rPr lang="en-US" dirty="0" smtClean="0"/>
              <a:t> (</a:t>
            </a:r>
            <a:r>
              <a:rPr lang="en-US" dirty="0" err="1" smtClean="0"/>
              <a:t>geluid</a:t>
            </a:r>
            <a:r>
              <a:rPr lang="en-US" dirty="0" smtClean="0"/>
              <a:t> / </a:t>
            </a:r>
            <a:r>
              <a:rPr lang="en-US" dirty="0" err="1" smtClean="0"/>
              <a:t>bewegingen</a:t>
            </a:r>
            <a:r>
              <a:rPr lang="en-US" dirty="0" smtClean="0"/>
              <a:t> =&gt; </a:t>
            </a:r>
            <a:r>
              <a:rPr lang="en-US" dirty="0" err="1" smtClean="0"/>
              <a:t>muziek</a:t>
            </a:r>
            <a:r>
              <a:rPr lang="en-US" dirty="0" smtClean="0"/>
              <a:t>, </a:t>
            </a:r>
            <a:r>
              <a:rPr lang="en-US" dirty="0" err="1" smtClean="0"/>
              <a:t>trage</a:t>
            </a:r>
            <a:r>
              <a:rPr lang="en-US" dirty="0" smtClean="0"/>
              <a:t> films, </a:t>
            </a:r>
            <a:r>
              <a:rPr lang="en-US" dirty="0" err="1" smtClean="0"/>
              <a:t>bewegende</a:t>
            </a:r>
            <a:r>
              <a:rPr lang="en-US" dirty="0" smtClean="0"/>
              <a:t> </a:t>
            </a:r>
            <a:r>
              <a:rPr lang="en-US" dirty="0" err="1" smtClean="0"/>
              <a:t>beelden</a:t>
            </a:r>
            <a:r>
              <a:rPr lang="en-US" dirty="0" smtClean="0"/>
              <a:t>).</a:t>
            </a:r>
          </a:p>
          <a:p>
            <a:r>
              <a:rPr lang="en-US" dirty="0" smtClean="0"/>
              <a:t>‘</a:t>
            </a:r>
            <a:r>
              <a:rPr lang="en-US" dirty="0" err="1" smtClean="0">
                <a:solidFill>
                  <a:schemeClr val="accent3"/>
                </a:solidFill>
              </a:rPr>
              <a:t>evenwichtzoekers</a:t>
            </a:r>
            <a:r>
              <a:rPr lang="en-US" dirty="0" smtClean="0"/>
              <a:t>’ : </a:t>
            </a:r>
            <a:r>
              <a:rPr lang="en-US" dirty="0" err="1" smtClean="0"/>
              <a:t>maken</a:t>
            </a:r>
            <a:r>
              <a:rPr lang="en-US" dirty="0" smtClean="0"/>
              <a:t> </a:t>
            </a:r>
            <a:r>
              <a:rPr lang="en-US" dirty="0" err="1" smtClean="0"/>
              <a:t>zelf</a:t>
            </a:r>
            <a:r>
              <a:rPr lang="en-US" dirty="0" smtClean="0"/>
              <a:t> </a:t>
            </a:r>
            <a:r>
              <a:rPr lang="en-US" dirty="0" err="1" smtClean="0"/>
              <a:t>prikkels</a:t>
            </a:r>
            <a:r>
              <a:rPr lang="en-US" dirty="0" smtClean="0"/>
              <a:t> (</a:t>
            </a:r>
            <a:r>
              <a:rPr lang="en-US" dirty="0" err="1" smtClean="0"/>
              <a:t>bijv</a:t>
            </a:r>
            <a:r>
              <a:rPr lang="en-US" dirty="0" smtClean="0"/>
              <a:t>. </a:t>
            </a:r>
            <a:r>
              <a:rPr lang="en-US" dirty="0" err="1"/>
              <a:t>f</a:t>
            </a:r>
            <a:r>
              <a:rPr lang="en-US" dirty="0" err="1" smtClean="0"/>
              <a:t>riemelen</a:t>
            </a:r>
            <a:r>
              <a:rPr lang="en-US" dirty="0" smtClean="0"/>
              <a:t>, </a:t>
            </a:r>
            <a:r>
              <a:rPr lang="en-US" dirty="0" err="1" smtClean="0"/>
              <a:t>roepen</a:t>
            </a:r>
            <a:r>
              <a:rPr lang="en-US" dirty="0" smtClean="0"/>
              <a:t>, </a:t>
            </a:r>
            <a:r>
              <a:rPr lang="en-US" dirty="0" err="1" smtClean="0"/>
              <a:t>kloppen</a:t>
            </a:r>
            <a:r>
              <a:rPr lang="en-US" dirty="0" smtClean="0"/>
              <a:t>). Op </a:t>
            </a:r>
            <a:r>
              <a:rPr lang="en-US" dirty="0" err="1" smtClean="0"/>
              <a:t>zoek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aangename</a:t>
            </a:r>
            <a:r>
              <a:rPr lang="en-US" dirty="0" smtClean="0"/>
              <a:t> </a:t>
            </a:r>
            <a:r>
              <a:rPr lang="en-US" dirty="0" err="1" smtClean="0"/>
              <a:t>prikkels</a:t>
            </a:r>
            <a:r>
              <a:rPr lang="en-US" dirty="0" smtClean="0"/>
              <a:t> (</a:t>
            </a:r>
            <a:r>
              <a:rPr lang="en-US" dirty="0" err="1" smtClean="0"/>
              <a:t>zie</a:t>
            </a:r>
            <a:r>
              <a:rPr lang="en-US" dirty="0" smtClean="0"/>
              <a:t> </a:t>
            </a:r>
            <a:r>
              <a:rPr lang="en-US" dirty="0" err="1" smtClean="0"/>
              <a:t>hierboven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*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lees </a:t>
            </a:r>
            <a:r>
              <a:rPr lang="en-US" sz="2400" dirty="0" err="1" smtClean="0">
                <a:solidFill>
                  <a:schemeClr val="accent1"/>
                </a:solidFill>
              </a:rPr>
              <a:t>artikel</a:t>
            </a:r>
            <a:r>
              <a:rPr lang="en-US" sz="2400" dirty="0" smtClean="0">
                <a:solidFill>
                  <a:schemeClr val="accent1"/>
                </a:solidFill>
              </a:rPr>
              <a:t>: ‘De </a:t>
            </a:r>
            <a:r>
              <a:rPr lang="en-US" sz="2400" dirty="0" err="1" smtClean="0">
                <a:solidFill>
                  <a:schemeClr val="accent1"/>
                </a:solidFill>
              </a:rPr>
              <a:t>wereld</a:t>
            </a:r>
            <a:r>
              <a:rPr lang="en-US" sz="2400" dirty="0" smtClean="0">
                <a:solidFill>
                  <a:schemeClr val="accent1"/>
                </a:solidFill>
              </a:rPr>
              <a:t> van de </a:t>
            </a:r>
            <a:r>
              <a:rPr lang="en-US" sz="2400" dirty="0" err="1" smtClean="0">
                <a:solidFill>
                  <a:schemeClr val="accent1"/>
                </a:solidFill>
              </a:rPr>
              <a:t>dementie</a:t>
            </a:r>
            <a:r>
              <a:rPr lang="en-US" sz="2400" dirty="0" smtClean="0">
                <a:solidFill>
                  <a:schemeClr val="accent1"/>
                </a:solidFill>
              </a:rPr>
              <a:t>’;  TVV 2008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Afbeelding 4" descr="DenD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8195" y="5972116"/>
            <a:ext cx="1315805" cy="8858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119611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421</Words>
  <Application>Microsoft Office PowerPoint</Application>
  <PresentationFormat>Diavoorstelling (4:3)</PresentationFormat>
  <Paragraphs>44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 Theme</vt:lpstr>
      <vt:lpstr>Dia 1</vt:lpstr>
      <vt:lpstr>Bejegening</vt:lpstr>
      <vt:lpstr>Bejegening</vt:lpstr>
      <vt:lpstr>Bejegening: eerste fase</vt:lpstr>
      <vt:lpstr>Bejegening: tweede en derde fase</vt:lpstr>
      <vt:lpstr>Bejegening: zintuigen</vt:lpstr>
      <vt:lpstr>Bejegening: 3 typen zorgvragers *</vt:lpstr>
    </vt:vector>
  </TitlesOfParts>
  <Company>HHS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Bejegening</dc:title>
  <dc:creator>Destree, N.C.</dc:creator>
  <cp:lastModifiedBy>matthies</cp:lastModifiedBy>
  <cp:revision>23</cp:revision>
  <dcterms:created xsi:type="dcterms:W3CDTF">2013-08-23T19:35:49Z</dcterms:created>
  <dcterms:modified xsi:type="dcterms:W3CDTF">2015-07-08T19:30:03Z</dcterms:modified>
</cp:coreProperties>
</file>